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0" r:id="rId4"/>
    <p:sldId id="261" r:id="rId5"/>
    <p:sldId id="262" r:id="rId6"/>
    <p:sldId id="263" r:id="rId7"/>
    <p:sldId id="264" r:id="rId8"/>
    <p:sldId id="267" r:id="rId9"/>
    <p:sldId id="269" r:id="rId10"/>
    <p:sldId id="270" r:id="rId11"/>
    <p:sldId id="265" r:id="rId12"/>
    <p:sldId id="266" r:id="rId13"/>
    <p:sldId id="268" r:id="rId14"/>
    <p:sldId id="272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302" r:id="rId31"/>
    <p:sldId id="303" r:id="rId32"/>
    <p:sldId id="304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7" r:id="rId42"/>
    <p:sldId id="298" r:id="rId43"/>
    <p:sldId id="295" r:id="rId44"/>
    <p:sldId id="296" r:id="rId45"/>
    <p:sldId id="299" r:id="rId46"/>
    <p:sldId id="301" r:id="rId47"/>
    <p:sldId id="300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259" r:id="rId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47"/>
    <p:restoredTop sz="94708"/>
  </p:normalViewPr>
  <p:slideViewPr>
    <p:cSldViewPr snapToGrid="0" snapToObjects="1">
      <p:cViewPr varScale="1">
        <p:scale>
          <a:sx n="122" d="100"/>
          <a:sy n="122" d="100"/>
        </p:scale>
        <p:origin x="192" y="5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1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12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49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54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41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12/2/16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2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12/2/16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78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12/2/16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3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12/2/16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13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12/2/16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1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12/2/16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99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945AA-D98E-6045-9D6F-F3826015328D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2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/>
              <a:t>SEIS </a:t>
            </a:r>
            <a:r>
              <a:rPr lang="en-US" sz="360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</a:t>
            </a:r>
            <a:r>
              <a:rPr lang="en-US" sz="3600" dirty="0" smtClean="0"/>
              <a:t>13</a:t>
            </a:r>
            <a:endParaRPr lang="en-US" sz="36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990" y="3886200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40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4286"/>
            <a:ext cx="9144000" cy="39770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95979" y="850700"/>
            <a:ext cx="337764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Google data center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21344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9756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DC operators consider self-generated power to be the most reliable power in facility and primary power source.</a:t>
            </a:r>
          </a:p>
          <a:p>
            <a:pPr lvl="1"/>
            <a:r>
              <a:rPr lang="en-US" dirty="0" smtClean="0"/>
              <a:t>Utility power is used even though it is less reliable because it’s cheaper.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Generators </a:t>
            </a:r>
            <a:r>
              <a:rPr lang="en-US" dirty="0" smtClean="0"/>
              <a:t>are configured </a:t>
            </a:r>
            <a:r>
              <a:rPr lang="en-US" dirty="0" smtClean="0"/>
              <a:t>in an N+1 </a:t>
            </a:r>
            <a:r>
              <a:rPr lang="en-US" dirty="0" smtClean="0"/>
              <a:t>configuration.</a:t>
            </a:r>
            <a:endParaRPr lang="en-US" dirty="0" smtClean="0"/>
          </a:p>
          <a:p>
            <a:pPr lvl="1"/>
            <a:r>
              <a:rPr lang="en-US" dirty="0" smtClean="0"/>
              <a:t>N+1 means that one additional generator is installed beyond what is needed to support the DC (failover for redundancy/ maintenance</a:t>
            </a:r>
            <a:r>
              <a:rPr lang="en-US" dirty="0" smtClean="0"/>
              <a:t>).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Generators usually run on diesel fuel </a:t>
            </a:r>
            <a:r>
              <a:rPr lang="en-US" dirty="0" smtClean="0"/>
              <a:t>or natural gas.</a:t>
            </a:r>
            <a:endParaRPr lang="en-US" dirty="0" smtClean="0"/>
          </a:p>
          <a:p>
            <a:pPr lvl="1"/>
            <a:r>
              <a:rPr lang="en-US" dirty="0" smtClean="0"/>
              <a:t>Special mix and heating bed required for cold climates</a:t>
            </a:r>
          </a:p>
          <a:p>
            <a:pPr lvl="1"/>
            <a:r>
              <a:rPr lang="en-US" dirty="0" smtClean="0"/>
              <a:t>Onsite storage tank required (thousands of gallons)</a:t>
            </a:r>
          </a:p>
          <a:p>
            <a:pPr lvl="1"/>
            <a:r>
              <a:rPr lang="en-US" dirty="0" smtClean="0"/>
              <a:t>Emergency response refueling contract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833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3" y="183461"/>
            <a:ext cx="4933546" cy="37001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279" y="335222"/>
            <a:ext cx="3267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External generator sitting on fuel</a:t>
            </a:r>
          </a:p>
          <a:p>
            <a:r>
              <a:rPr lang="en-US" dirty="0" smtClean="0"/>
              <a:t>bed.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15196" y="5667417"/>
            <a:ext cx="3214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Internal generator – lower risk of weather-related issues.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288" y="3465321"/>
            <a:ext cx="4591483" cy="305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70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Switching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Data centers receive power from multiple sources and need a way to switch from one source to another.</a:t>
            </a:r>
          </a:p>
          <a:p>
            <a:endParaRPr lang="en-US" dirty="0" smtClean="0"/>
          </a:p>
          <a:p>
            <a:r>
              <a:rPr lang="en-US" b="1" dirty="0" smtClean="0"/>
              <a:t>Automatic Transfer Switch </a:t>
            </a:r>
            <a:r>
              <a:rPr lang="en-US" dirty="0" smtClean="0"/>
              <a:t>(ATS) provides power switching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Problem: switching power isn’t instantaneous</a:t>
            </a:r>
          </a:p>
          <a:p>
            <a:pPr lvl="2"/>
            <a:r>
              <a:rPr lang="en-US" dirty="0" smtClean="0"/>
              <a:t>Generators need time to start up (5-10 seconds)</a:t>
            </a:r>
          </a:p>
          <a:p>
            <a:pPr lvl="2"/>
            <a:r>
              <a:rPr lang="en-US" dirty="0" smtClean="0"/>
              <a:t>Power phases need time to synchronize (3-phase power)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Solution: </a:t>
            </a:r>
            <a:r>
              <a:rPr lang="en-US" b="1" dirty="0" smtClean="0"/>
              <a:t>ride time power </a:t>
            </a:r>
            <a:r>
              <a:rPr lang="en-US" dirty="0" smtClean="0"/>
              <a:t>to bridge gap in time between utility failure and self-generated </a:t>
            </a:r>
            <a:r>
              <a:rPr lang="en-US" dirty="0" smtClean="0"/>
              <a:t>power.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141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0" y="1004870"/>
            <a:ext cx="6350000" cy="5575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7957" y="1004871"/>
            <a:ext cx="2188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Automatic Transfer Switches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51758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Uninterruptable Power Supply (UPS)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183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 UPS provides ride time power in a data center facility.</a:t>
            </a:r>
          </a:p>
          <a:p>
            <a:r>
              <a:rPr lang="en-US" dirty="0" smtClean="0"/>
              <a:t>Two key types:</a:t>
            </a:r>
          </a:p>
          <a:p>
            <a:pPr lvl="1"/>
            <a:r>
              <a:rPr lang="en-US" b="1" dirty="0" smtClean="0"/>
              <a:t>Batteries</a:t>
            </a:r>
            <a:r>
              <a:rPr lang="en-US" dirty="0" smtClean="0"/>
              <a:t> (traditional)</a:t>
            </a:r>
          </a:p>
          <a:p>
            <a:pPr lvl="2"/>
            <a:r>
              <a:rPr lang="en-US" dirty="0" smtClean="0"/>
              <a:t>Key benefit: provides 5-10 minutes of ride time power</a:t>
            </a:r>
          </a:p>
          <a:p>
            <a:pPr lvl="2"/>
            <a:r>
              <a:rPr lang="en-US" dirty="0" smtClean="0"/>
              <a:t>Batteries are wired in series and strings go bad over time requiring quarterly audits and maintenance</a:t>
            </a:r>
          </a:p>
          <a:p>
            <a:pPr lvl="2"/>
            <a:r>
              <a:rPr lang="en-US" dirty="0" smtClean="0"/>
              <a:t>More cooling and space required to house</a:t>
            </a:r>
          </a:p>
          <a:p>
            <a:pPr lvl="2"/>
            <a:r>
              <a:rPr lang="en-US" dirty="0" smtClean="0"/>
              <a:t>Environmentally unfriendly</a:t>
            </a:r>
          </a:p>
          <a:p>
            <a:pPr lvl="2"/>
            <a:endParaRPr lang="en-US" dirty="0" smtClean="0"/>
          </a:p>
          <a:p>
            <a:pPr lvl="1"/>
            <a:r>
              <a:rPr lang="en-US" b="1" dirty="0" smtClean="0"/>
              <a:t>Flywheels</a:t>
            </a:r>
          </a:p>
          <a:p>
            <a:pPr lvl="2"/>
            <a:r>
              <a:rPr lang="en-US" dirty="0" smtClean="0"/>
              <a:t>Cabinet containing steel or carbon fiber wheel spinning at a high rate, usually in a vacuum on magnetic bearings</a:t>
            </a:r>
          </a:p>
          <a:p>
            <a:pPr lvl="2"/>
            <a:r>
              <a:rPr lang="en-US" dirty="0" smtClean="0"/>
              <a:t>Inertia of spinning wheel generates 8-10 seconds of power</a:t>
            </a:r>
          </a:p>
          <a:p>
            <a:pPr lvl="2"/>
            <a:r>
              <a:rPr lang="en-US" dirty="0" smtClean="0"/>
              <a:t>Very low maintenance</a:t>
            </a:r>
          </a:p>
          <a:p>
            <a:pPr lvl="2"/>
            <a:r>
              <a:rPr lang="en-US" dirty="0" smtClean="0"/>
              <a:t>Low physical space and cooling requirements</a:t>
            </a:r>
          </a:p>
          <a:p>
            <a:pPr lvl="2"/>
            <a:r>
              <a:rPr lang="en-US" dirty="0" smtClean="0"/>
              <a:t>Expensive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59902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146" y="135277"/>
            <a:ext cx="5006588" cy="33017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39" y="3427458"/>
            <a:ext cx="4263319" cy="31974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0858" y="2946359"/>
            <a:ext cx="1768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Battery Cabinets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078534" y="3649381"/>
            <a:ext cx="2761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Battery racks </a:t>
            </a:r>
          </a:p>
          <a:p>
            <a:r>
              <a:rPr lang="en-US" dirty="0" smtClean="0"/>
              <a:t>(more common at </a:t>
            </a:r>
            <a:r>
              <a:rPr lang="en-US" dirty="0" err="1" smtClean="0"/>
              <a:t>telco</a:t>
            </a:r>
            <a:r>
              <a:rPr lang="en-US" dirty="0" smtClean="0"/>
              <a:t> installations)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13853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9144000" cy="39511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80924" y="690423"/>
            <a:ext cx="1684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Vycon</a:t>
            </a:r>
            <a:r>
              <a:rPr lang="en-US" b="1" dirty="0" smtClean="0"/>
              <a:t> Flywheel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72695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63" y="1351680"/>
            <a:ext cx="7706050" cy="53211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38486" y="517818"/>
            <a:ext cx="5348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Data Center Power Distribution Diagram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52406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Climate Control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IT equipment generates </a:t>
            </a:r>
            <a:r>
              <a:rPr lang="en-US" dirty="0" smtClean="0"/>
              <a:t>heat.</a:t>
            </a:r>
            <a:endParaRPr lang="en-US" dirty="0" smtClean="0"/>
          </a:p>
          <a:p>
            <a:pPr lvl="1"/>
            <a:r>
              <a:rPr lang="en-US" dirty="0" smtClean="0"/>
              <a:t>CPUs, hard drives, power supplies, power transformers, batteries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Climate control has two main concerns: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egulating both temperature and humidity</a:t>
            </a:r>
          </a:p>
          <a:p>
            <a:pPr lvl="1"/>
            <a:r>
              <a:rPr lang="en-US" dirty="0" smtClean="0"/>
              <a:t>Air flow throughout facility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536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center architecture</a:t>
            </a:r>
          </a:p>
          <a:p>
            <a:pPr lvl="1"/>
            <a:r>
              <a:rPr lang="en-US" dirty="0" smtClean="0"/>
              <a:t>Major data center components</a:t>
            </a:r>
          </a:p>
          <a:p>
            <a:pPr lvl="1"/>
            <a:r>
              <a:rPr lang="en-US" dirty="0" smtClean="0"/>
              <a:t>Data center efficiency</a:t>
            </a:r>
          </a:p>
          <a:p>
            <a:pPr lvl="1"/>
            <a:r>
              <a:rPr lang="en-US" dirty="0" smtClean="0"/>
              <a:t>Data center tiers</a:t>
            </a:r>
          </a:p>
          <a:p>
            <a:r>
              <a:rPr lang="en-US" dirty="0" smtClean="0"/>
              <a:t>Future architectures</a:t>
            </a:r>
          </a:p>
          <a:p>
            <a:r>
              <a:rPr lang="en-US" dirty="0" smtClean="0"/>
              <a:t>Final</a:t>
            </a:r>
          </a:p>
        </p:txBody>
      </p:sp>
    </p:spTree>
    <p:extLst>
      <p:ext uri="{BB962C8B-B14F-4D97-AF65-F5344CB8AC3E}">
        <p14:creationId xmlns:p14="http://schemas.microsoft.com/office/powerpoint/2010/main" val="279214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Climate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IT equipment </a:t>
            </a:r>
            <a:r>
              <a:rPr lang="en-US" dirty="0" smtClean="0"/>
              <a:t>is designed </a:t>
            </a:r>
            <a:r>
              <a:rPr lang="en-US" dirty="0" smtClean="0"/>
              <a:t>to operate within a specific temp/humidity </a:t>
            </a:r>
            <a:r>
              <a:rPr lang="en-US" dirty="0" smtClean="0"/>
              <a:t>zone.</a:t>
            </a:r>
            <a:endParaRPr lang="en-US" dirty="0" smtClean="0"/>
          </a:p>
          <a:p>
            <a:pPr lvl="1"/>
            <a:r>
              <a:rPr lang="en-US" dirty="0" smtClean="0"/>
              <a:t>Traditional: 65-75F (18-24C), Humidity 45-50%</a:t>
            </a:r>
          </a:p>
          <a:p>
            <a:pPr lvl="1"/>
            <a:r>
              <a:rPr lang="en-US" dirty="0" smtClean="0"/>
              <a:t>Modern: 75-85F (24-27C)</a:t>
            </a:r>
          </a:p>
          <a:p>
            <a:pPr lvl="1"/>
            <a:r>
              <a:rPr lang="en-US" dirty="0" smtClean="0"/>
              <a:t>Low humidity may cause electrostatic discharge and high humidity causes condensation/corrosion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Climate is controlled by circulating cooling agent throughout data </a:t>
            </a:r>
            <a:r>
              <a:rPr lang="en-US" dirty="0" smtClean="0"/>
              <a:t>center.</a:t>
            </a:r>
            <a:endParaRPr lang="en-US" dirty="0" smtClean="0"/>
          </a:p>
          <a:p>
            <a:pPr lvl="1"/>
            <a:r>
              <a:rPr lang="en-US" dirty="0" smtClean="0"/>
              <a:t>Cooling agent (water/glycol) removes heat from </a:t>
            </a:r>
            <a:r>
              <a:rPr lang="en-US" dirty="0" smtClean="0"/>
              <a:t>air.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639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Cooling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7388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Pumping station in facility moves cooling agent through </a:t>
            </a:r>
            <a:r>
              <a:rPr lang="en-US" dirty="0" smtClean="0"/>
              <a:t>loop.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Heat is removed from loop using a chiller and cooling </a:t>
            </a:r>
            <a:r>
              <a:rPr lang="en-US" dirty="0" smtClean="0"/>
              <a:t>tower.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Coolant passes through Computer Room Air Conditioning Units (CRACs) located throughout server </a:t>
            </a:r>
            <a:r>
              <a:rPr lang="en-US" dirty="0" smtClean="0"/>
              <a:t>room.</a:t>
            </a:r>
            <a:endParaRPr lang="en-US" dirty="0" smtClean="0"/>
          </a:p>
          <a:p>
            <a:pPr lvl="1"/>
            <a:r>
              <a:rPr lang="en-US" dirty="0" smtClean="0"/>
              <a:t>CRACs are similar to your home air </a:t>
            </a:r>
            <a:r>
              <a:rPr lang="en-US" dirty="0" smtClean="0"/>
              <a:t>conditioners.</a:t>
            </a:r>
            <a:endParaRPr lang="en-US" dirty="0" smtClean="0"/>
          </a:p>
          <a:p>
            <a:pPr lvl="1"/>
            <a:r>
              <a:rPr lang="en-US" dirty="0" smtClean="0"/>
              <a:t>Some units also provide </a:t>
            </a:r>
            <a:r>
              <a:rPr lang="en-US" dirty="0" smtClean="0"/>
              <a:t>humidification.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826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967" y="1459574"/>
            <a:ext cx="5978271" cy="49021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33035" y="628778"/>
            <a:ext cx="4583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Data Center Cooling Loop Diagram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76742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17" y="1322741"/>
            <a:ext cx="7874000" cy="4914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1417" y="567402"/>
            <a:ext cx="2724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Data Center Chillers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53502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87" y="1575536"/>
            <a:ext cx="7817017" cy="48778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3187" y="776726"/>
            <a:ext cx="2144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Cooling Towers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79795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Center Air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369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Air flow is one of the biggest concerns in a data center </a:t>
            </a:r>
            <a:r>
              <a:rPr lang="en-US" dirty="0" smtClean="0"/>
              <a:t>facility.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Heat is generally removed from the </a:t>
            </a:r>
            <a:r>
              <a:rPr lang="en-US" dirty="0" smtClean="0"/>
              <a:t>air.</a:t>
            </a:r>
            <a:endParaRPr lang="en-US" dirty="0" smtClean="0"/>
          </a:p>
          <a:p>
            <a:pPr lvl="1"/>
            <a:r>
              <a:rPr lang="en-US" dirty="0" smtClean="0"/>
              <a:t>High powered or high density equipment can generate hotspots in a server room (example: virtualization/blade systems</a:t>
            </a:r>
            <a:r>
              <a:rPr lang="en-US" dirty="0" smtClean="0"/>
              <a:t>).</a:t>
            </a:r>
            <a:endParaRPr lang="en-US" dirty="0" smtClean="0"/>
          </a:p>
          <a:p>
            <a:pPr lvl="1"/>
            <a:r>
              <a:rPr lang="en-US" dirty="0" smtClean="0"/>
              <a:t>Need to replace hot air with cold </a:t>
            </a:r>
            <a:r>
              <a:rPr lang="en-US" dirty="0" smtClean="0"/>
              <a:t>air.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Two common server room designs:</a:t>
            </a:r>
          </a:p>
          <a:p>
            <a:pPr lvl="1"/>
            <a:r>
              <a:rPr lang="en-US" b="1" dirty="0" smtClean="0"/>
              <a:t>Raised-floor facilities</a:t>
            </a:r>
          </a:p>
          <a:p>
            <a:pPr lvl="2"/>
            <a:r>
              <a:rPr lang="en-US" dirty="0" smtClean="0"/>
              <a:t>distribute cool air throughout facility using a sub-floor plenum space and perforated floor tiles</a:t>
            </a:r>
          </a:p>
          <a:p>
            <a:pPr lvl="2"/>
            <a:r>
              <a:rPr lang="en-US" dirty="0" smtClean="0"/>
              <a:t>Most cabling is located below the tiled floor</a:t>
            </a:r>
          </a:p>
          <a:p>
            <a:pPr lvl="2"/>
            <a:endParaRPr lang="en-US" dirty="0" smtClean="0"/>
          </a:p>
          <a:p>
            <a:pPr lvl="1"/>
            <a:r>
              <a:rPr lang="en-US" b="1" dirty="0" smtClean="0"/>
              <a:t>Non-raised floor facilities</a:t>
            </a:r>
          </a:p>
          <a:p>
            <a:pPr lvl="2"/>
            <a:r>
              <a:rPr lang="en-US" dirty="0" smtClean="0"/>
              <a:t>Air is distributed via duct work</a:t>
            </a:r>
          </a:p>
          <a:p>
            <a:pPr lvl="2"/>
            <a:r>
              <a:rPr lang="en-US" dirty="0" smtClean="0"/>
              <a:t>Cabling located on cable ladders and trays above equipment cabinets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959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6005" b="7994"/>
          <a:stretch/>
        </p:blipFill>
        <p:spPr>
          <a:xfrm>
            <a:off x="0" y="924674"/>
            <a:ext cx="9144000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148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75" y="739739"/>
            <a:ext cx="8035326" cy="562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938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Air Flow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484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Biggest challenge is heat containment, trying to maintain separation of hot and cold </a:t>
            </a:r>
            <a:r>
              <a:rPr lang="en-US" dirty="0" smtClean="0"/>
              <a:t>air.</a:t>
            </a:r>
            <a:endParaRPr lang="en-US" dirty="0" smtClean="0"/>
          </a:p>
          <a:p>
            <a:pPr lvl="1"/>
            <a:r>
              <a:rPr lang="en-US" dirty="0" smtClean="0"/>
              <a:t>Mixing air results in decreased cooling performance and higher operating </a:t>
            </a:r>
            <a:r>
              <a:rPr lang="en-US" dirty="0" smtClean="0"/>
              <a:t>temps.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Solutions:</a:t>
            </a:r>
          </a:p>
          <a:p>
            <a:pPr lvl="1"/>
            <a:r>
              <a:rPr lang="en-US" dirty="0" smtClean="0"/>
              <a:t>Hot aisle/Cold aisle configurations</a:t>
            </a:r>
          </a:p>
          <a:p>
            <a:pPr lvl="2"/>
            <a:r>
              <a:rPr lang="en-US" dirty="0" smtClean="0"/>
              <a:t>Problem: air can spill over aisles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Chimneys: evacuate hot air from equipment cabinets into ceiling plenum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Hot aisle/Cold aisle containment</a:t>
            </a:r>
          </a:p>
          <a:p>
            <a:pPr lvl="2"/>
            <a:r>
              <a:rPr lang="en-US" dirty="0" smtClean="0"/>
              <a:t>Uses curtains, </a:t>
            </a:r>
            <a:r>
              <a:rPr lang="en-US" dirty="0" err="1" smtClean="0"/>
              <a:t>plexiglass</a:t>
            </a:r>
            <a:r>
              <a:rPr lang="en-US" dirty="0" smtClean="0"/>
              <a:t> partitions, enclosures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2304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09" y="982276"/>
            <a:ext cx="8560128" cy="502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89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data center?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Specialized physical location designed to support computing </a:t>
            </a:r>
            <a:r>
              <a:rPr lang="en-US" dirty="0" smtClean="0"/>
              <a:t>infrastructure.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073" y="3762031"/>
            <a:ext cx="3622727" cy="22642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382" r="4247"/>
          <a:stretch/>
        </p:blipFill>
        <p:spPr>
          <a:xfrm>
            <a:off x="484632" y="3758237"/>
            <a:ext cx="3858768" cy="22679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47008" y="2959074"/>
            <a:ext cx="1995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NOT THIS</a:t>
            </a:r>
            <a:endParaRPr lang="en-US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512990" y="2959074"/>
            <a:ext cx="1045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THIS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2409473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Room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This is what most people think of as the </a:t>
            </a:r>
            <a:r>
              <a:rPr lang="en-US" dirty="0" smtClean="0"/>
              <a:t>“data center”.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Server room houses:</a:t>
            </a:r>
          </a:p>
          <a:p>
            <a:pPr lvl="1"/>
            <a:r>
              <a:rPr lang="en-US" dirty="0" smtClean="0"/>
              <a:t>Equipment racks containing IT equipment</a:t>
            </a:r>
          </a:p>
          <a:p>
            <a:pPr lvl="1"/>
            <a:r>
              <a:rPr lang="en-US" dirty="0" smtClean="0"/>
              <a:t>Power distribution units </a:t>
            </a:r>
          </a:p>
          <a:p>
            <a:pPr lvl="1"/>
            <a:r>
              <a:rPr lang="en-US" dirty="0" smtClean="0"/>
              <a:t>CRAC/ air handling units</a:t>
            </a:r>
          </a:p>
          <a:p>
            <a:pPr lvl="1"/>
            <a:r>
              <a:rPr lang="en-US" dirty="0" smtClean="0"/>
              <a:t>UPS systems (sometimes)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 goal is to place as many racks in the server room as feasible</a:t>
            </a:r>
          </a:p>
          <a:p>
            <a:pPr lvl="1"/>
            <a:r>
              <a:rPr lang="en-US" dirty="0" smtClean="0"/>
              <a:t>Total # racks and rack density depends on power and cooling </a:t>
            </a:r>
          </a:p>
          <a:p>
            <a:pPr lvl="2"/>
            <a:r>
              <a:rPr lang="en-US" dirty="0" smtClean="0"/>
              <a:t>Old datacenters: 1-2KVa/rack</a:t>
            </a:r>
          </a:p>
          <a:p>
            <a:pPr lvl="2"/>
            <a:r>
              <a:rPr lang="en-US" dirty="0" smtClean="0"/>
              <a:t>Newer datacenters: 5-20KVa/rack</a:t>
            </a:r>
          </a:p>
        </p:txBody>
      </p:sp>
    </p:spTree>
    <p:extLst>
      <p:ext uri="{BB962C8B-B14F-4D97-AF65-F5344CB8AC3E}">
        <p14:creationId xmlns:p14="http://schemas.microsoft.com/office/powerpoint/2010/main" val="2607806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71" y="987265"/>
            <a:ext cx="7076426" cy="56611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9671" y="274656"/>
            <a:ext cx="4232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Facebook datacenter (Prineville)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978369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935" y="1005485"/>
            <a:ext cx="1999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Equipment lift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5" y="1467150"/>
            <a:ext cx="8342210" cy="43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862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4922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Data centers usually have multiple network entry </a:t>
            </a:r>
            <a:r>
              <a:rPr lang="en-US" dirty="0" smtClean="0"/>
              <a:t>points.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Fiber located in trenches connecting data center to local fiber access </a:t>
            </a:r>
            <a:r>
              <a:rPr lang="en-US" dirty="0" smtClean="0"/>
              <a:t>points.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Network equipment usually in separate room or cage within data </a:t>
            </a:r>
            <a:r>
              <a:rPr lang="en-US" dirty="0" smtClean="0"/>
              <a:t>center.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Redundant network infrastructure is </a:t>
            </a:r>
            <a:r>
              <a:rPr lang="en-US" dirty="0" smtClean="0"/>
              <a:t>common.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Core routers/switches route data to top of rack (TOR) switches in server </a:t>
            </a:r>
            <a:r>
              <a:rPr lang="en-US" dirty="0" smtClean="0"/>
              <a:t>room.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8536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38100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30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" y="1343859"/>
            <a:ext cx="9131580" cy="415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018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Data center security is oftentimes the #1 concern of its </a:t>
            </a:r>
            <a:r>
              <a:rPr lang="en-US" dirty="0" smtClean="0"/>
              <a:t>users.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Security is a combination of tools and </a:t>
            </a:r>
            <a:r>
              <a:rPr lang="en-US" dirty="0" smtClean="0"/>
              <a:t>practices.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Security is focused on three main areas:</a:t>
            </a:r>
          </a:p>
          <a:p>
            <a:pPr lvl="1"/>
            <a:r>
              <a:rPr lang="en-US" dirty="0" smtClean="0"/>
              <a:t>External perimeter of the facility</a:t>
            </a:r>
          </a:p>
          <a:p>
            <a:pPr lvl="1"/>
            <a:r>
              <a:rPr lang="en-US" dirty="0" smtClean="0"/>
              <a:t>Internal facility spaces</a:t>
            </a:r>
          </a:p>
          <a:p>
            <a:pPr lvl="1"/>
            <a:r>
              <a:rPr lang="en-US" dirty="0" smtClean="0"/>
              <a:t>Organizational security practices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6740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Securing The Perimeter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553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Property fencing and access gates</a:t>
            </a:r>
          </a:p>
          <a:p>
            <a:endParaRPr lang="en-US" dirty="0" smtClean="0"/>
          </a:p>
          <a:p>
            <a:r>
              <a:rPr lang="en-US" dirty="0" smtClean="0"/>
              <a:t>Security cameras</a:t>
            </a:r>
          </a:p>
          <a:p>
            <a:endParaRPr lang="en-US" dirty="0" smtClean="0"/>
          </a:p>
          <a:p>
            <a:r>
              <a:rPr lang="en-US" dirty="0" smtClean="0"/>
              <a:t>Staffed security checkpoint</a:t>
            </a:r>
          </a:p>
          <a:p>
            <a:endParaRPr lang="en-US" dirty="0" smtClean="0"/>
          </a:p>
          <a:p>
            <a:r>
              <a:rPr lang="en-US" dirty="0" smtClean="0"/>
              <a:t>Locked external access doors with card scanners or biometric readers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Pressure plates on driveways</a:t>
            </a:r>
          </a:p>
          <a:p>
            <a:endParaRPr lang="en-US" dirty="0"/>
          </a:p>
          <a:p>
            <a:r>
              <a:rPr lang="en-US" dirty="0" smtClean="0"/>
              <a:t>Metal mesh walls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146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549" b="11902"/>
          <a:stretch/>
        </p:blipFill>
        <p:spPr>
          <a:xfrm>
            <a:off x="224418" y="216579"/>
            <a:ext cx="5471895" cy="35519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1539" y="3883631"/>
            <a:ext cx="2133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Access checkpoint at</a:t>
            </a:r>
          </a:p>
          <a:p>
            <a:r>
              <a:rPr lang="en-US" dirty="0" err="1" smtClean="0"/>
              <a:t>Equinix</a:t>
            </a:r>
            <a:r>
              <a:rPr lang="en-US" dirty="0" smtClean="0"/>
              <a:t> data center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170" y="3658963"/>
            <a:ext cx="2582151" cy="295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953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Internal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Security cameras</a:t>
            </a:r>
          </a:p>
          <a:p>
            <a:r>
              <a:rPr lang="en-US" dirty="0" smtClean="0"/>
              <a:t>Security desk</a:t>
            </a:r>
          </a:p>
          <a:p>
            <a:r>
              <a:rPr lang="en-US" dirty="0" smtClean="0"/>
              <a:t>Man trap</a:t>
            </a:r>
          </a:p>
          <a:p>
            <a:r>
              <a:rPr lang="en-US" dirty="0" smtClean="0"/>
              <a:t>Anti-tailgating detection</a:t>
            </a:r>
          </a:p>
          <a:p>
            <a:r>
              <a:rPr lang="en-US" dirty="0" smtClean="0"/>
              <a:t>Motion detectors</a:t>
            </a:r>
          </a:p>
          <a:p>
            <a:r>
              <a:rPr lang="en-US" dirty="0" smtClean="0"/>
              <a:t>Locked equipment cabinets</a:t>
            </a:r>
          </a:p>
          <a:p>
            <a:r>
              <a:rPr lang="en-US" dirty="0" smtClean="0"/>
              <a:t>Biometric readers</a:t>
            </a:r>
          </a:p>
          <a:p>
            <a:r>
              <a:rPr lang="en-US" dirty="0" smtClean="0"/>
              <a:t>Cages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890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Physical enclosure for greater </a:t>
            </a:r>
            <a:r>
              <a:rPr lang="en-US" b="1" dirty="0" smtClean="0"/>
              <a:t>security.</a:t>
            </a:r>
            <a:endParaRPr lang="en-US" b="1" dirty="0" smtClean="0"/>
          </a:p>
          <a:p>
            <a:endParaRPr lang="en-US" dirty="0" smtClean="0"/>
          </a:p>
          <a:p>
            <a:r>
              <a:rPr lang="en-US" dirty="0" smtClean="0"/>
              <a:t>High grade electrical and heating, venting &amp; cooling (HVAC) systems for greater </a:t>
            </a:r>
            <a:r>
              <a:rPr lang="en-US" b="1" dirty="0" smtClean="0"/>
              <a:t>reliability.</a:t>
            </a:r>
            <a:endParaRPr lang="en-US" b="1" dirty="0" smtClean="0"/>
          </a:p>
          <a:p>
            <a:endParaRPr lang="en-US" dirty="0" smtClean="0"/>
          </a:p>
          <a:p>
            <a:r>
              <a:rPr lang="en-US" dirty="0" smtClean="0"/>
              <a:t>Easy access to mechanical and computing systems for greater </a:t>
            </a:r>
            <a:r>
              <a:rPr lang="en-US" b="1" dirty="0" smtClean="0"/>
              <a:t>maintainability.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391423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205" y="0"/>
            <a:ext cx="5123372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0858" y="1109608"/>
            <a:ext cx="25645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Data center man trap with biometric palm reader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642234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196" y="899301"/>
            <a:ext cx="6752562" cy="485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857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849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59" y="813713"/>
            <a:ext cx="7497401" cy="498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670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571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Security patrols</a:t>
            </a:r>
          </a:p>
          <a:p>
            <a:endParaRPr lang="en-US" dirty="0" smtClean="0"/>
          </a:p>
          <a:p>
            <a:r>
              <a:rPr lang="en-US" dirty="0" smtClean="0"/>
              <a:t>Monitored security cameras and recording</a:t>
            </a:r>
          </a:p>
          <a:p>
            <a:endParaRPr lang="en-US" dirty="0" smtClean="0"/>
          </a:p>
          <a:p>
            <a:r>
              <a:rPr lang="en-US" dirty="0" smtClean="0"/>
              <a:t>Risk management systems</a:t>
            </a:r>
          </a:p>
          <a:p>
            <a:endParaRPr lang="en-US" dirty="0" smtClean="0"/>
          </a:p>
          <a:p>
            <a:r>
              <a:rPr lang="en-US" dirty="0" smtClean="0"/>
              <a:t>Security certifications</a:t>
            </a:r>
          </a:p>
          <a:p>
            <a:pPr lvl="1"/>
            <a:r>
              <a:rPr lang="en-US" dirty="0" smtClean="0"/>
              <a:t>SOC 1 (SSAE 16), SOC 2, SOC 3</a:t>
            </a:r>
          </a:p>
          <a:p>
            <a:pPr lvl="2"/>
            <a:r>
              <a:rPr lang="en-US" dirty="0" smtClean="0"/>
              <a:t>SOC 2 &amp; 3 audit against actual benchmarks</a:t>
            </a:r>
          </a:p>
          <a:p>
            <a:pPr lvl="1"/>
            <a:r>
              <a:rPr lang="en-US" dirty="0" smtClean="0"/>
              <a:t>ISO 27001</a:t>
            </a:r>
          </a:p>
          <a:p>
            <a:pPr lvl="1"/>
            <a:r>
              <a:rPr lang="en-US" dirty="0" smtClean="0"/>
              <a:t>PCI-DSS (Payment Card Industry Data Security Standard)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7428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 Suppression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Fire is a big concern in a data center due to high density of power and </a:t>
            </a:r>
            <a:r>
              <a:rPr lang="en-US" dirty="0" smtClean="0"/>
              <a:t>heat.</a:t>
            </a:r>
            <a:endParaRPr lang="en-US" dirty="0" smtClean="0"/>
          </a:p>
          <a:p>
            <a:pPr lvl="1"/>
            <a:r>
              <a:rPr lang="en-US" dirty="0" smtClean="0"/>
              <a:t>Flammable materials strictly prohibited</a:t>
            </a:r>
          </a:p>
          <a:p>
            <a:pPr lvl="1"/>
            <a:r>
              <a:rPr lang="en-US" dirty="0" smtClean="0"/>
              <a:t>Systems unboxed in separate build room</a:t>
            </a:r>
          </a:p>
          <a:p>
            <a:pPr lvl="1"/>
            <a:r>
              <a:rPr lang="en-US" dirty="0" smtClean="0"/>
              <a:t>Box dust can trigger smoke detection </a:t>
            </a:r>
            <a:r>
              <a:rPr lang="en-US" dirty="0" smtClean="0"/>
              <a:t>systems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 Very Early Smoke Detection Apparatus (VESDA) </a:t>
            </a:r>
            <a:r>
              <a:rPr lang="en-US" dirty="0" smtClean="0"/>
              <a:t>detectors</a:t>
            </a:r>
          </a:p>
          <a:p>
            <a:endParaRPr lang="en-US" dirty="0" smtClean="0"/>
          </a:p>
          <a:p>
            <a:r>
              <a:rPr lang="en-US" dirty="0" smtClean="0"/>
              <a:t>Gaseous fire suppression/ </a:t>
            </a:r>
            <a:r>
              <a:rPr lang="en-US" dirty="0" smtClean="0"/>
              <a:t>FM200</a:t>
            </a:r>
          </a:p>
          <a:p>
            <a:endParaRPr lang="en-US" dirty="0" smtClean="0"/>
          </a:p>
          <a:p>
            <a:r>
              <a:rPr lang="en-US" dirty="0" smtClean="0"/>
              <a:t>Dry pipe sprinkler system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108115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589" y="3422650"/>
            <a:ext cx="4445000" cy="3009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57" y="148619"/>
            <a:ext cx="4966379" cy="34454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9887" y="3686367"/>
            <a:ext cx="2621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VESDA Control Unit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485412" y="2960985"/>
            <a:ext cx="1991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Sprinkler head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99858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612" y="3156220"/>
            <a:ext cx="4739279" cy="35544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5231" y="3973352"/>
            <a:ext cx="1872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FM200 Tanks</a:t>
            </a:r>
            <a:endParaRPr lang="en-US" sz="2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35" y="647700"/>
            <a:ext cx="4715641" cy="286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010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Center Efficiency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centers are major consumers of </a:t>
            </a:r>
            <a:r>
              <a:rPr lang="en-US" dirty="0" smtClean="0"/>
              <a:t>power.</a:t>
            </a:r>
            <a:endParaRPr lang="en-US" dirty="0" smtClean="0"/>
          </a:p>
          <a:p>
            <a:pPr lvl="1"/>
            <a:r>
              <a:rPr lang="en-US" dirty="0" smtClean="0"/>
              <a:t>Facilities consume more power than many </a:t>
            </a:r>
            <a:r>
              <a:rPr lang="en-US" dirty="0" smtClean="0"/>
              <a:t>towns.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Power efficiency of a data center is measured by its Power Utilization Effectiveness (PUE</a:t>
            </a:r>
            <a:r>
              <a:rPr lang="en-US" dirty="0" smtClean="0"/>
              <a:t>).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PUE = Total facility power/ IT equipment power</a:t>
            </a:r>
          </a:p>
        </p:txBody>
      </p:sp>
    </p:spTree>
    <p:extLst>
      <p:ext uri="{BB962C8B-B14F-4D97-AF65-F5344CB8AC3E}">
        <p14:creationId xmlns:p14="http://schemas.microsoft.com/office/powerpoint/2010/main" val="16057928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Center Efficiency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9991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Best theoretical PUE is 1.0</a:t>
            </a:r>
          </a:p>
          <a:p>
            <a:pPr lvl="1"/>
            <a:r>
              <a:rPr lang="en-US" dirty="0"/>
              <a:t>Not possible due to power loss in facility</a:t>
            </a:r>
          </a:p>
          <a:p>
            <a:pPr lvl="1"/>
            <a:r>
              <a:rPr lang="en-US" dirty="0"/>
              <a:t>Average PUE ~ 2.0</a:t>
            </a:r>
          </a:p>
          <a:p>
            <a:pPr lvl="1"/>
            <a:r>
              <a:rPr lang="en-US" dirty="0" smtClean="0"/>
              <a:t>Large cloud data centers &lt; 1.1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PUE decreases as the utilization of a data center </a:t>
            </a:r>
            <a:r>
              <a:rPr lang="en-US" dirty="0" smtClean="0"/>
              <a:t>increases.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Example: Data center is using 2MW of power and IT equipment is using 1.25MW. What is the PUE? </a:t>
            </a:r>
          </a:p>
          <a:p>
            <a:r>
              <a:rPr lang="en-US" dirty="0" smtClean="0"/>
              <a:t>Answer: PUE = 2MW/ 1.25MW = 1.6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546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12746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DC consists of both internal and external </a:t>
            </a:r>
            <a:r>
              <a:rPr lang="en-US" dirty="0" smtClean="0"/>
              <a:t>assets.</a:t>
            </a:r>
            <a:endParaRPr lang="en-US" dirty="0" smtClean="0"/>
          </a:p>
          <a:p>
            <a:pPr lvl="1"/>
            <a:r>
              <a:rPr lang="en-US" dirty="0"/>
              <a:t>I</a:t>
            </a:r>
            <a:r>
              <a:rPr lang="en-US" dirty="0" smtClean="0"/>
              <a:t>t’s </a:t>
            </a:r>
            <a:r>
              <a:rPr lang="en-US" dirty="0" smtClean="0"/>
              <a:t>not just a building, it’s a </a:t>
            </a:r>
            <a:r>
              <a:rPr lang="en-US" dirty="0" smtClean="0"/>
              <a:t>property.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Internal (facility)</a:t>
            </a:r>
          </a:p>
          <a:p>
            <a:pPr lvl="1"/>
            <a:r>
              <a:rPr lang="en-US" dirty="0" smtClean="0"/>
              <a:t>Server room: 50%</a:t>
            </a:r>
          </a:p>
          <a:p>
            <a:pPr lvl="1"/>
            <a:r>
              <a:rPr lang="en-US" dirty="0" smtClean="0"/>
              <a:t>Support equipment: 40%</a:t>
            </a:r>
          </a:p>
          <a:p>
            <a:pPr lvl="1"/>
            <a:r>
              <a:rPr lang="en-US" dirty="0" smtClean="0"/>
              <a:t>Miscellaneous: 10%</a:t>
            </a:r>
          </a:p>
          <a:p>
            <a:pPr lvl="2"/>
            <a:r>
              <a:rPr lang="en-US" dirty="0" smtClean="0"/>
              <a:t>Equipment storage</a:t>
            </a:r>
          </a:p>
          <a:p>
            <a:pPr lvl="2"/>
            <a:r>
              <a:rPr lang="en-US" dirty="0" smtClean="0"/>
              <a:t>Setup bench</a:t>
            </a:r>
          </a:p>
          <a:p>
            <a:pPr lvl="2"/>
            <a:r>
              <a:rPr lang="en-US" dirty="0" smtClean="0"/>
              <a:t>NOC</a:t>
            </a:r>
          </a:p>
          <a:p>
            <a:pPr lvl="2"/>
            <a:r>
              <a:rPr lang="en-US" dirty="0" smtClean="0"/>
              <a:t>Employee workspace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External</a:t>
            </a:r>
          </a:p>
          <a:p>
            <a:pPr lvl="1"/>
            <a:r>
              <a:rPr lang="en-US" dirty="0" smtClean="0"/>
              <a:t>Generators, cooling towers, power transformers, parking lot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3868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Center Efficiency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Site data center in optimal climate to take advantage of free air </a:t>
            </a:r>
            <a:r>
              <a:rPr lang="en-US" dirty="0" smtClean="0"/>
              <a:t>cooling.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Outside air needs to be in the right temperature and humidity range much of the </a:t>
            </a:r>
            <a:r>
              <a:rPr lang="en-US" dirty="0" smtClean="0"/>
              <a:t>year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LEED Certification: facility conforms to “green” specifications and </a:t>
            </a:r>
            <a:r>
              <a:rPr lang="en-US" dirty="0" smtClean="0"/>
              <a:t>materials.</a:t>
            </a:r>
          </a:p>
          <a:p>
            <a:endParaRPr lang="en-US" dirty="0" smtClean="0"/>
          </a:p>
          <a:p>
            <a:r>
              <a:rPr lang="en-US" dirty="0" smtClean="0"/>
              <a:t>Renewable power: solar, wind, geothermal, hydroelectric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5736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Center Tiers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31428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Tier classification system designed by the Uptime Institute</a:t>
            </a:r>
          </a:p>
          <a:p>
            <a:endParaRPr lang="en-US" dirty="0" smtClean="0"/>
          </a:p>
          <a:p>
            <a:r>
              <a:rPr lang="en-US" b="1" dirty="0" smtClean="0"/>
              <a:t>Tier 1</a:t>
            </a:r>
            <a:r>
              <a:rPr lang="en-US" dirty="0" smtClean="0"/>
              <a:t>: basic data center with dedicated space for IT systems, UPS, cooling equipment</a:t>
            </a:r>
          </a:p>
          <a:p>
            <a:endParaRPr lang="en-US" dirty="0" smtClean="0"/>
          </a:p>
          <a:p>
            <a:r>
              <a:rPr lang="en-US" b="1" dirty="0" smtClean="0"/>
              <a:t>Tier 2</a:t>
            </a:r>
          </a:p>
          <a:p>
            <a:pPr lvl="1"/>
            <a:r>
              <a:rPr lang="en-US" dirty="0" smtClean="0"/>
              <a:t>Some data center components are N+1</a:t>
            </a:r>
          </a:p>
          <a:p>
            <a:pPr lvl="1"/>
            <a:r>
              <a:rPr lang="en-US" dirty="0" smtClean="0"/>
              <a:t>Redundant critical power and cooling equipment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Tier 3</a:t>
            </a:r>
          </a:p>
          <a:p>
            <a:pPr lvl="1"/>
            <a:r>
              <a:rPr lang="en-US" dirty="0" smtClean="0"/>
              <a:t>All major data center components are N+1</a:t>
            </a:r>
          </a:p>
          <a:p>
            <a:pPr lvl="1"/>
            <a:r>
              <a:rPr lang="en-US" dirty="0" smtClean="0"/>
              <a:t>Concurrently maintainable: a redundant delivery path for power and cooling exists to that any component can be serviced without impacting IT operations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Tier 4</a:t>
            </a:r>
          </a:p>
          <a:p>
            <a:pPr lvl="1"/>
            <a:r>
              <a:rPr lang="en-US" dirty="0" smtClean="0"/>
              <a:t>All of the above, systems are fault tolerant and failover is automated</a:t>
            </a:r>
          </a:p>
        </p:txBody>
      </p:sp>
    </p:spTree>
    <p:extLst>
      <p:ext uri="{BB962C8B-B14F-4D97-AF65-F5344CB8AC3E}">
        <p14:creationId xmlns:p14="http://schemas.microsoft.com/office/powerpoint/2010/main" val="42311752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Center Tiers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centers must be audited by </a:t>
            </a:r>
            <a:r>
              <a:rPr lang="en-US" dirty="0" smtClean="0"/>
              <a:t>the Uptime </a:t>
            </a:r>
            <a:r>
              <a:rPr lang="en-US" dirty="0" smtClean="0"/>
              <a:t>Institute to receive a tier </a:t>
            </a:r>
            <a:r>
              <a:rPr lang="en-US" dirty="0" smtClean="0"/>
              <a:t>classification.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Classification doesn’t just cover design</a:t>
            </a:r>
          </a:p>
          <a:p>
            <a:pPr lvl="1"/>
            <a:r>
              <a:rPr lang="en-US" dirty="0" smtClean="0"/>
              <a:t>Certification of Design Documents</a:t>
            </a:r>
          </a:p>
          <a:p>
            <a:pPr lvl="1"/>
            <a:r>
              <a:rPr lang="en-US" dirty="0" smtClean="0"/>
              <a:t>Certification of Constructed Facility</a:t>
            </a:r>
          </a:p>
          <a:p>
            <a:pPr lvl="1"/>
            <a:r>
              <a:rPr lang="en-US" dirty="0" smtClean="0"/>
              <a:t>Certification of Operational Sustainability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1913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Center Site Concerns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1591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Extensive studies are done before the location of a future data center is determined</a:t>
            </a:r>
          </a:p>
          <a:p>
            <a:pPr lvl="1"/>
            <a:r>
              <a:rPr lang="en-US" dirty="0" smtClean="0"/>
              <a:t>Power and fiber utility </a:t>
            </a:r>
            <a:r>
              <a:rPr lang="en-US" dirty="0" smtClean="0"/>
              <a:t>access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Zoning to operate generators and industrial </a:t>
            </a:r>
            <a:r>
              <a:rPr lang="en-US" dirty="0" smtClean="0"/>
              <a:t>equipment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Environmental concerns:</a:t>
            </a:r>
          </a:p>
          <a:p>
            <a:pPr lvl="2"/>
            <a:r>
              <a:rPr lang="en-US" dirty="0" smtClean="0"/>
              <a:t>Earth quake fault line</a:t>
            </a:r>
          </a:p>
          <a:p>
            <a:pPr lvl="2"/>
            <a:r>
              <a:rPr lang="en-US" dirty="0" smtClean="0"/>
              <a:t>Tornado alley</a:t>
            </a:r>
          </a:p>
          <a:p>
            <a:pPr lvl="2"/>
            <a:r>
              <a:rPr lang="en-US" dirty="0" smtClean="0"/>
              <a:t>Flood zone</a:t>
            </a:r>
          </a:p>
          <a:p>
            <a:pPr lvl="2"/>
            <a:r>
              <a:rPr lang="en-US" dirty="0" smtClean="0"/>
              <a:t>Airport flight path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4373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Data Center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Future DC designs use more exotic power, cooling methods, and form </a:t>
            </a:r>
            <a:r>
              <a:rPr lang="en-US" dirty="0" smtClean="0"/>
              <a:t>factors.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PODS: portable data centers built into shipping </a:t>
            </a:r>
            <a:r>
              <a:rPr lang="en-US" dirty="0" smtClean="0"/>
              <a:t>containers.</a:t>
            </a:r>
            <a:endParaRPr lang="en-US" dirty="0" smtClean="0"/>
          </a:p>
          <a:p>
            <a:pPr lvl="1"/>
            <a:r>
              <a:rPr lang="en-US" dirty="0" smtClean="0"/>
              <a:t>Prefabricated with all necessary equipment</a:t>
            </a:r>
          </a:p>
          <a:p>
            <a:pPr lvl="1"/>
            <a:r>
              <a:rPr lang="en-US" dirty="0" smtClean="0"/>
              <a:t>Easily transported and moved</a:t>
            </a:r>
          </a:p>
          <a:p>
            <a:pPr lvl="1"/>
            <a:r>
              <a:rPr lang="en-US" dirty="0" smtClean="0"/>
              <a:t>Simply connect power, cooling, and network</a:t>
            </a:r>
          </a:p>
        </p:txBody>
      </p:sp>
    </p:spTree>
    <p:extLst>
      <p:ext uri="{BB962C8B-B14F-4D97-AF65-F5344CB8AC3E}">
        <p14:creationId xmlns:p14="http://schemas.microsoft.com/office/powerpoint/2010/main" val="590915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063"/>
            <a:ext cx="6197600" cy="3403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827" y="3441944"/>
            <a:ext cx="6036920" cy="30802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11434" y="1035635"/>
            <a:ext cx="89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PODS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089038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Micro-data centers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Smaller-scale data centers built in modular fashion from </a:t>
            </a:r>
            <a:r>
              <a:rPr lang="en-US" dirty="0" smtClean="0"/>
              <a:t>PODs.</a:t>
            </a:r>
            <a:endParaRPr lang="en-US" dirty="0" smtClean="0"/>
          </a:p>
          <a:p>
            <a:pPr lvl="1"/>
            <a:r>
              <a:rPr lang="en-US" dirty="0" smtClean="0"/>
              <a:t>Typically </a:t>
            </a:r>
            <a:r>
              <a:rPr lang="en-US" dirty="0" smtClean="0"/>
              <a:t>unattended facilities </a:t>
            </a:r>
            <a:r>
              <a:rPr lang="en-US" dirty="0" smtClean="0"/>
              <a:t>in remote locations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Computing/storage allowance designed to handle certain amount of capacity die </a:t>
            </a:r>
            <a:r>
              <a:rPr lang="en-US" dirty="0" smtClean="0"/>
              <a:t>off.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Microsoft Bing Maps data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9710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9144000" cy="623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792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Modular Datacenters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Build a data center shell with all supporting power and cooling </a:t>
            </a:r>
            <a:r>
              <a:rPr lang="en-US" dirty="0" smtClean="0"/>
              <a:t>equipment.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Place compute and storage containers into the </a:t>
            </a:r>
            <a:r>
              <a:rPr lang="en-US" dirty="0" smtClean="0"/>
              <a:t>shell.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Replace containers periodically to upgrade </a:t>
            </a:r>
            <a:r>
              <a:rPr lang="en-US" dirty="0" smtClean="0"/>
              <a:t>capacity.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Microsoft Chicago/ Azure facility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270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45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9144000" cy="515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3011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 Prineville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Innovative cooling system utilizing outside air, filtration, and evaporative spray </a:t>
            </a:r>
            <a:r>
              <a:rPr lang="en-US" dirty="0" smtClean="0"/>
              <a:t>system.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Facebook started the Open Compute Project to encourage sharing innovative data center and systems </a:t>
            </a:r>
            <a:r>
              <a:rPr lang="en-US" dirty="0" smtClean="0"/>
              <a:t>designs.</a:t>
            </a:r>
            <a:endParaRPr lang="en-US" dirty="0" smtClean="0"/>
          </a:p>
          <a:p>
            <a:pPr lvl="1"/>
            <a:r>
              <a:rPr lang="en-US" dirty="0" smtClean="0"/>
              <a:t>Large cloud providers build their own equipment</a:t>
            </a:r>
          </a:p>
        </p:txBody>
      </p:sp>
    </p:spTree>
    <p:extLst>
      <p:ext uri="{BB962C8B-B14F-4D97-AF65-F5344CB8AC3E}">
        <p14:creationId xmlns:p14="http://schemas.microsoft.com/office/powerpoint/2010/main" val="27072687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838200"/>
            <a:ext cx="82550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6449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3954"/>
            <a:ext cx="9144000" cy="5778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4550" y="357541"/>
            <a:ext cx="764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Microsoft LES eliminates UPS by combining computer power supply and battery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1341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No homework this week.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Good luck on the final exam!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41221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 Key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Power system</a:t>
            </a:r>
          </a:p>
          <a:p>
            <a:r>
              <a:rPr lang="en-US" dirty="0" smtClean="0"/>
              <a:t>Climate control system</a:t>
            </a:r>
          </a:p>
          <a:p>
            <a:r>
              <a:rPr lang="en-US" dirty="0" smtClean="0"/>
              <a:t>Network</a:t>
            </a:r>
          </a:p>
          <a:p>
            <a:r>
              <a:rPr lang="en-US" dirty="0" smtClean="0"/>
              <a:t>Security system</a:t>
            </a:r>
          </a:p>
          <a:p>
            <a:r>
              <a:rPr lang="en-US" dirty="0" smtClean="0"/>
              <a:t>Fire detection and suppression</a:t>
            </a:r>
          </a:p>
          <a:p>
            <a:r>
              <a:rPr lang="en-US" dirty="0" smtClean="0"/>
              <a:t>Server room</a:t>
            </a:r>
          </a:p>
          <a:p>
            <a:r>
              <a:rPr lang="en-US" dirty="0" smtClean="0"/>
              <a:t>Network Operations Center (NOC)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0729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Power system is critical for IT system </a:t>
            </a:r>
            <a:r>
              <a:rPr lang="en-US" dirty="0" smtClean="0"/>
              <a:t>reliability.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3 basic parts:</a:t>
            </a:r>
          </a:p>
          <a:p>
            <a:pPr lvl="1"/>
            <a:r>
              <a:rPr lang="en-US" b="1" dirty="0" smtClean="0"/>
              <a:t>Distribution</a:t>
            </a:r>
            <a:r>
              <a:rPr lang="en-US" dirty="0"/>
              <a:t>: power from utility providers and </a:t>
            </a:r>
            <a:r>
              <a:rPr lang="en-US" dirty="0" smtClean="0"/>
              <a:t>generators must </a:t>
            </a:r>
            <a:r>
              <a:rPr lang="en-US" dirty="0"/>
              <a:t>be distributed to IT </a:t>
            </a:r>
            <a:r>
              <a:rPr lang="en-US" dirty="0" smtClean="0"/>
              <a:t>equipment.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Generation</a:t>
            </a:r>
            <a:r>
              <a:rPr lang="en-US" dirty="0" smtClean="0"/>
              <a:t>: most DCs have the ability to generate their own power using generators (</a:t>
            </a:r>
            <a:r>
              <a:rPr lang="en-US" dirty="0" err="1" smtClean="0"/>
              <a:t>gensets</a:t>
            </a:r>
            <a:r>
              <a:rPr lang="en-US" dirty="0" smtClean="0"/>
              <a:t>).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Switching</a:t>
            </a:r>
            <a:r>
              <a:rPr lang="en-US" dirty="0" smtClean="0"/>
              <a:t>: DC operator must be able to control flow of power in </a:t>
            </a:r>
            <a:r>
              <a:rPr lang="en-US" dirty="0" smtClean="0"/>
              <a:t>facility.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31765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4922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Power utilities supply power to multiple sub-stations forming separate geographical </a:t>
            </a:r>
            <a:r>
              <a:rPr lang="en-US" dirty="0" smtClean="0"/>
              <a:t>grids.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One or more feeds from substations connect to transformers at data center </a:t>
            </a:r>
            <a:r>
              <a:rPr lang="en-US" dirty="0" smtClean="0"/>
              <a:t>facility.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Power is connected through switching infrastructure at facility to Power Distribution Units (PDUs) in server </a:t>
            </a:r>
            <a:r>
              <a:rPr lang="en-US" dirty="0" smtClean="0"/>
              <a:t>room.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PDUs provide power circuits to individual equipment </a:t>
            </a:r>
            <a:r>
              <a:rPr lang="en-US" dirty="0" smtClean="0"/>
              <a:t>racks.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747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1974</TotalTime>
  <Words>1796</Words>
  <Application>Microsoft Macintosh PowerPoint</Application>
  <PresentationFormat>On-screen Show (4:3)</PresentationFormat>
  <Paragraphs>338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6" baseType="lpstr">
      <vt:lpstr>Calibri</vt:lpstr>
      <vt:lpstr>Arial</vt:lpstr>
      <vt:lpstr>Office Theme</vt:lpstr>
      <vt:lpstr>DevOps &amp; Cloud Infrastructure SEIS 665 Week 13</vt:lpstr>
      <vt:lpstr>Agenda</vt:lpstr>
      <vt:lpstr>What is a data center?</vt:lpstr>
      <vt:lpstr>Key Attributes</vt:lpstr>
      <vt:lpstr>Overall Architecture</vt:lpstr>
      <vt:lpstr>PowerPoint Presentation</vt:lpstr>
      <vt:lpstr>DC Key Components</vt:lpstr>
      <vt:lpstr>Power System</vt:lpstr>
      <vt:lpstr>Power Distribution</vt:lpstr>
      <vt:lpstr>PowerPoint Presentation</vt:lpstr>
      <vt:lpstr>Power Generation</vt:lpstr>
      <vt:lpstr>PowerPoint Presentation</vt:lpstr>
      <vt:lpstr>Power Switching</vt:lpstr>
      <vt:lpstr>PowerPoint Presentation</vt:lpstr>
      <vt:lpstr>Uninterruptable Power Supply (UPS)</vt:lpstr>
      <vt:lpstr>PowerPoint Presentation</vt:lpstr>
      <vt:lpstr>PowerPoint Presentation</vt:lpstr>
      <vt:lpstr>PowerPoint Presentation</vt:lpstr>
      <vt:lpstr>Climate Control System</vt:lpstr>
      <vt:lpstr>Climate Control</vt:lpstr>
      <vt:lpstr>Cooling Loop</vt:lpstr>
      <vt:lpstr>PowerPoint Presentation</vt:lpstr>
      <vt:lpstr>PowerPoint Presentation</vt:lpstr>
      <vt:lpstr>PowerPoint Presentation</vt:lpstr>
      <vt:lpstr>Data Center Air Flow</vt:lpstr>
      <vt:lpstr>PowerPoint Presentation</vt:lpstr>
      <vt:lpstr>PowerPoint Presentation</vt:lpstr>
      <vt:lpstr>Air Flow Challenges</vt:lpstr>
      <vt:lpstr>PowerPoint Presentation</vt:lpstr>
      <vt:lpstr>Server Room</vt:lpstr>
      <vt:lpstr>PowerPoint Presentation</vt:lpstr>
      <vt:lpstr>PowerPoint Presentation</vt:lpstr>
      <vt:lpstr>Network</vt:lpstr>
      <vt:lpstr>PowerPoint Presentation</vt:lpstr>
      <vt:lpstr>PowerPoint Presentation</vt:lpstr>
      <vt:lpstr>Security System</vt:lpstr>
      <vt:lpstr>Securing The Perimeter</vt:lpstr>
      <vt:lpstr>PowerPoint Presentation</vt:lpstr>
      <vt:lpstr>Internal Security</vt:lpstr>
      <vt:lpstr>PowerPoint Presentation</vt:lpstr>
      <vt:lpstr>PowerPoint Presentation</vt:lpstr>
      <vt:lpstr>PowerPoint Presentation</vt:lpstr>
      <vt:lpstr>PowerPoint Presentation</vt:lpstr>
      <vt:lpstr>Security Practices</vt:lpstr>
      <vt:lpstr>Fire Suppression</vt:lpstr>
      <vt:lpstr>PowerPoint Presentation</vt:lpstr>
      <vt:lpstr>PowerPoint Presentation</vt:lpstr>
      <vt:lpstr>Data Center Efficiency</vt:lpstr>
      <vt:lpstr>Data Center Efficiency</vt:lpstr>
      <vt:lpstr>Data Center Efficiency</vt:lpstr>
      <vt:lpstr>Data Center Tiers</vt:lpstr>
      <vt:lpstr>Data Center Tiers</vt:lpstr>
      <vt:lpstr>Data Center Site Concerns</vt:lpstr>
      <vt:lpstr>Future Data Center Architecture</vt:lpstr>
      <vt:lpstr>PowerPoint Presentation</vt:lpstr>
      <vt:lpstr>Micro-data centers</vt:lpstr>
      <vt:lpstr>PowerPoint Presentation</vt:lpstr>
      <vt:lpstr>Modular Datacenters</vt:lpstr>
      <vt:lpstr>PowerPoint Presentation</vt:lpstr>
      <vt:lpstr>Facebook Prineville</vt:lpstr>
      <vt:lpstr>PowerPoint Presentation</vt:lpstr>
      <vt:lpstr>PowerPoint Presentation</vt:lpstr>
      <vt:lpstr>Homework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13</dc:title>
  <dc:creator>Jason Baker</dc:creator>
  <cp:lastModifiedBy>Baker, Jason D.</cp:lastModifiedBy>
  <cp:revision>35</cp:revision>
  <dcterms:created xsi:type="dcterms:W3CDTF">2016-04-25T17:30:29Z</dcterms:created>
  <dcterms:modified xsi:type="dcterms:W3CDTF">2016-12-03T03:31:09Z</dcterms:modified>
</cp:coreProperties>
</file>